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0" r:id="rId3"/>
    <p:sldId id="319" r:id="rId4"/>
    <p:sldId id="322" r:id="rId5"/>
    <p:sldId id="327" r:id="rId6"/>
    <p:sldId id="323" r:id="rId7"/>
    <p:sldId id="328" r:id="rId8"/>
    <p:sldId id="321" r:id="rId9"/>
    <p:sldId id="329" r:id="rId10"/>
    <p:sldId id="324" r:id="rId11"/>
    <p:sldId id="325" r:id="rId12"/>
    <p:sldId id="326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44678"/>
    <a:srgbClr val="F25075"/>
    <a:srgbClr val="FF6699"/>
    <a:srgbClr val="BABABA"/>
    <a:srgbClr val="CC9900"/>
    <a:srgbClr val="BA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76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5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4">
                <a:lumMod val="5000"/>
                <a:lumOff val="95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AC3C8F-728A-4D0E-A46D-38F12AD31196}" type="datetimeFigureOut">
              <a:rPr lang="zh-TW" altLang="en-US" smtClean="0"/>
              <a:t>2022/2/15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D44390-68E6-471D-BCDB-F1A34C7C49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" y="227640"/>
            <a:ext cx="790685" cy="3238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543" y="6287793"/>
            <a:ext cx="1286054" cy="35247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999488" y="2574758"/>
            <a:ext cx="788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由尿液中純化與量測鍶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與氫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14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40240" y="991761"/>
            <a:ext cx="95410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04184" y="1813173"/>
            <a:ext cx="8707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氫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可以直接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從尿液中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測量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淬滅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效應（顏色、化學物質）在計算計數效率時起主要作用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淬滅由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校正，無需外部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源。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“絕對”測量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28" y="3277536"/>
            <a:ext cx="41814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7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1408" y="406336"/>
            <a:ext cx="9582911" cy="1702879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液態閃爍計數器與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TDCR-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契忍可夫法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測定尿液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中的鍶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 </a:t>
            </a:r>
          </a:p>
        </p:txBody>
      </p:sp>
      <p:sp>
        <p:nvSpPr>
          <p:cNvPr id="3" name="矩形 2"/>
          <p:cNvSpPr/>
          <p:nvPr/>
        </p:nvSpPr>
        <p:spPr>
          <a:xfrm>
            <a:off x="2621278" y="2098880"/>
            <a:ext cx="7424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鹼土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磷酸鹽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沉澱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礦化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使用鍶樹脂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柱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分離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TDCR-契忍可夫法計數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 Hidex 300 SL對樣本進行不同次數的計數以獲得所需的計數統計/MD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一個和最後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一個樣品為空白組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釔-90偵測效率值=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TDCR*0.6886+0.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1678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 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鍶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活性計算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檢測，在檢測釔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小時始的量測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鍶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偵測極限值：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0.1 </a:t>
            </a:r>
            <a:r>
              <a:rPr lang="en-US" altLang="zh-TW" sz="2400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Bq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/L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t=60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min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，空白尿液）</a:t>
            </a:r>
          </a:p>
        </p:txBody>
      </p:sp>
      <p:sp>
        <p:nvSpPr>
          <p:cNvPr id="4" name="矩形 3"/>
          <p:cNvSpPr/>
          <p:nvPr/>
        </p:nvSpPr>
        <p:spPr>
          <a:xfrm>
            <a:off x="4580465" y="157566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鍶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的生物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測定方法</a:t>
            </a:r>
            <a:endParaRPr lang="en-US" altLang="ko-KR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82368" y="190663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 TDCR 技術對樣品進行放射化學製備，用於直接分析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EURADOS 比對練習中獲得的結果表明，該方法的可靠性與參考值的偏差小於 10%。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32" y="3679872"/>
            <a:ext cx="3888432" cy="255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3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53839" y="1011936"/>
            <a:ext cx="986330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i-FI" altLang="fi-FI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Detection of Sr-90 in water: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水中鍶</a:t>
            </a:r>
            <a:r>
              <a:rPr lang="fi-FI" altLang="fi-FI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-90</a:t>
            </a: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的檢測：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快速檢測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委由加拿大原子能委員會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鍶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量測的干擾評估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委由加拿大原子能委員會。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-285750">
              <a:lnSpc>
                <a:spcPct val="90000"/>
              </a:lnSpc>
              <a:buFontTx/>
              <a:buChar char="-"/>
            </a:pP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生物測定：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2" indent="-285750">
              <a:lnSpc>
                <a:spcPct val="90000"/>
              </a:lnSpc>
              <a:buFontTx/>
              <a:buChar char="-"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尿液中的氫</a:t>
            </a:r>
            <a:r>
              <a:rPr lang="fi-FI" altLang="fi-FI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由國際原子能總署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2" indent="-285750">
              <a:lnSpc>
                <a:spcPct val="90000"/>
              </a:lnSpc>
              <a:buFontTx/>
              <a:buChar char="-"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鍶</a:t>
            </a:r>
            <a:r>
              <a:rPr lang="fi-FI" altLang="fi-FI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-90（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和尿液中的 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氫</a:t>
            </a:r>
            <a:r>
              <a:rPr lang="fi-FI" altLang="fi-FI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-3）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由國際原子能總署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2" indent="-285750">
              <a:lnSpc>
                <a:spcPct val="90000"/>
              </a:lnSpc>
              <a:buFontTx/>
              <a:buChar char="-"/>
            </a:pPr>
            <a:endParaRPr lang="fi-FI" alt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0"/>
          </p:nvPr>
        </p:nvSpPr>
        <p:spPr>
          <a:xfrm>
            <a:off x="1500416" y="2508520"/>
            <a:ext cx="9678848" cy="3600400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為什麼偵測鍶</a:t>
            </a:r>
            <a:r>
              <a:rPr lang="en-US" altLang="zh-TW" sz="2400" dirty="0" smtClean="0">
                <a:solidFill>
                  <a:schemeClr val="bg1"/>
                </a:solidFill>
              </a:rPr>
              <a:t>-90 </a:t>
            </a:r>
            <a:r>
              <a:rPr lang="zh-TW" altLang="en-US" sz="2400" dirty="0">
                <a:solidFill>
                  <a:schemeClr val="bg1"/>
                </a:solidFill>
              </a:rPr>
              <a:t>如此重要</a:t>
            </a:r>
            <a:r>
              <a:rPr lang="zh-TW" altLang="en-US" sz="2400" dirty="0" smtClean="0">
                <a:solidFill>
                  <a:schemeClr val="bg1"/>
                </a:solidFill>
              </a:rPr>
              <a:t>？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</a:rPr>
              <a:t>鍶</a:t>
            </a:r>
            <a:r>
              <a:rPr lang="en-US" altLang="zh-TW" sz="2400" dirty="0" smtClean="0">
                <a:solidFill>
                  <a:schemeClr val="bg1"/>
                </a:solidFill>
              </a:rPr>
              <a:t>-90 </a:t>
            </a:r>
            <a:r>
              <a:rPr lang="en-US" altLang="zh-TW" sz="2400" dirty="0">
                <a:solidFill>
                  <a:schemeClr val="bg1"/>
                </a:solidFill>
              </a:rPr>
              <a:t>(90Sr) </a:t>
            </a:r>
            <a:r>
              <a:rPr lang="zh-TW" altLang="en-US" sz="2400" dirty="0">
                <a:solidFill>
                  <a:schemeClr val="bg1"/>
                </a:solidFill>
              </a:rPr>
              <a:t>是核設施中普遍存在的</a:t>
            </a:r>
            <a:r>
              <a:rPr lang="zh-TW" altLang="en-US" sz="2400" dirty="0" smtClean="0">
                <a:solidFill>
                  <a:schemeClr val="bg1"/>
                </a:solidFill>
              </a:rPr>
              <a:t>污染物。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</a:rPr>
              <a:t>鍶</a:t>
            </a:r>
            <a:r>
              <a:rPr lang="en-US" altLang="zh-TW" sz="2400" dirty="0" smtClean="0">
                <a:solidFill>
                  <a:schemeClr val="bg1"/>
                </a:solidFill>
              </a:rPr>
              <a:t>90</a:t>
            </a:r>
            <a:r>
              <a:rPr lang="zh-TW" altLang="en-US" sz="2400" dirty="0" smtClean="0">
                <a:solidFill>
                  <a:schemeClr val="bg1"/>
                </a:solidFill>
              </a:rPr>
              <a:t>的半衰期</a:t>
            </a:r>
            <a:r>
              <a:rPr lang="zh-TW" altLang="en-US" sz="2400" dirty="0">
                <a:solidFill>
                  <a:schemeClr val="bg1"/>
                </a:solidFill>
              </a:rPr>
              <a:t>長達 </a:t>
            </a:r>
            <a:r>
              <a:rPr lang="en-US" altLang="zh-TW" sz="2400" dirty="0">
                <a:solidFill>
                  <a:schemeClr val="bg1"/>
                </a:solidFill>
              </a:rPr>
              <a:t>28.79 </a:t>
            </a:r>
            <a:r>
              <a:rPr lang="zh-TW" altLang="en-US" sz="2400" dirty="0" smtClean="0">
                <a:solidFill>
                  <a:schemeClr val="bg1"/>
                </a:solidFill>
              </a:rPr>
              <a:t>年。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</a:rPr>
              <a:t>如果鍶</a:t>
            </a:r>
            <a:r>
              <a:rPr lang="en-US" altLang="zh-TW" sz="2400" dirty="0" smtClean="0">
                <a:solidFill>
                  <a:schemeClr val="bg1"/>
                </a:solidFill>
              </a:rPr>
              <a:t>90</a:t>
            </a:r>
            <a:r>
              <a:rPr lang="zh-TW" altLang="en-US" sz="2400" dirty="0" smtClean="0">
                <a:solidFill>
                  <a:schemeClr val="bg1"/>
                </a:solidFill>
              </a:rPr>
              <a:t>釋放</a:t>
            </a:r>
            <a:r>
              <a:rPr lang="zh-TW" altLang="en-US" sz="2400" dirty="0">
                <a:solidFill>
                  <a:schemeClr val="bg1"/>
                </a:solidFill>
              </a:rPr>
              <a:t>到土壤中</a:t>
            </a:r>
            <a:r>
              <a:rPr lang="zh-TW" altLang="en-US" sz="2400" dirty="0" smtClean="0">
                <a:solidFill>
                  <a:schemeClr val="bg1"/>
                </a:solidFill>
              </a:rPr>
              <a:t>，會污染地下水，最終</a:t>
            </a:r>
            <a:r>
              <a:rPr lang="zh-TW" altLang="en-US" sz="2400" dirty="0">
                <a:solidFill>
                  <a:schemeClr val="bg1"/>
                </a:solidFill>
              </a:rPr>
              <a:t>可能排放到地表水</a:t>
            </a:r>
            <a:r>
              <a:rPr lang="zh-TW" altLang="en-US" sz="2400" dirty="0" smtClean="0">
                <a:solidFill>
                  <a:schemeClr val="bg1"/>
                </a:solidFill>
              </a:rPr>
              <a:t>中。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</a:rPr>
              <a:t>鍶</a:t>
            </a:r>
            <a:r>
              <a:rPr lang="en-US" altLang="zh-TW" sz="2400" dirty="0" smtClean="0">
                <a:solidFill>
                  <a:schemeClr val="bg1"/>
                </a:solidFill>
              </a:rPr>
              <a:t>90</a:t>
            </a:r>
            <a:r>
              <a:rPr lang="zh-TW" altLang="en-US" sz="2400" dirty="0" smtClean="0">
                <a:solidFill>
                  <a:schemeClr val="bg1"/>
                </a:solidFill>
              </a:rPr>
              <a:t>在生化特性上與</a:t>
            </a:r>
            <a:r>
              <a:rPr lang="zh-TW" altLang="en-US" sz="2400" dirty="0">
                <a:solidFill>
                  <a:schemeClr val="bg1"/>
                </a:solidFill>
              </a:rPr>
              <a:t>鈣相似，因此可以在骨骼中</a:t>
            </a:r>
            <a:r>
              <a:rPr lang="zh-TW" altLang="en-US" sz="2400" dirty="0" smtClean="0">
                <a:solidFill>
                  <a:schemeClr val="bg1"/>
                </a:solidFill>
              </a:rPr>
              <a:t>積累。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</a:rPr>
              <a:t>可能</a:t>
            </a:r>
            <a:r>
              <a:rPr lang="zh-TW" altLang="en-US" sz="2400" dirty="0">
                <a:solidFill>
                  <a:schemeClr val="bg1"/>
                </a:solidFill>
              </a:rPr>
              <a:t>導致骨髓癌和骨骼周圍的軟組織癌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55904" y="943370"/>
            <a:ext cx="12192000" cy="1069514"/>
          </a:xfrm>
        </p:spPr>
        <p:txBody>
          <a:bodyPr>
            <a:normAutofit fontScale="90000"/>
          </a:bodyPr>
          <a:lstStyle/>
          <a:p>
            <a:r>
              <a:rPr lang="fi-FI" altLang="zh-TW" dirty="0"/>
              <a:t>Rapid detection of Sr-90 in water</a:t>
            </a:r>
            <a:br>
              <a:rPr lang="fi-FI" altLang="zh-TW" dirty="0"/>
            </a:br>
            <a:r>
              <a:rPr lang="fi-FI" altLang="zh-TW" sz="2200" dirty="0">
                <a:solidFill>
                  <a:schemeClr val="bg1"/>
                </a:solidFill>
              </a:rPr>
              <a:t>by Tayeb et.al, Atomic Energy Canada, Chalk </a:t>
            </a:r>
            <a:r>
              <a:rPr lang="fi-FI" altLang="zh-TW" sz="2200" dirty="0" smtClean="0">
                <a:solidFill>
                  <a:schemeClr val="bg1"/>
                </a:solidFill>
              </a:rPr>
              <a:t>River</a:t>
            </a:r>
            <a:r>
              <a:rPr lang="zh-TW" altLang="en-US" sz="2200" dirty="0" smtClean="0">
                <a:solidFill>
                  <a:schemeClr val="bg1"/>
                </a:solidFill>
              </a:rPr>
              <a:t> </a:t>
            </a:r>
            <a:r>
              <a:rPr lang="fi-FI" altLang="zh-TW" sz="2200" dirty="0" smtClean="0">
                <a:solidFill>
                  <a:schemeClr val="bg1"/>
                </a:solidFill>
              </a:rPr>
              <a:t>J</a:t>
            </a:r>
            <a:r>
              <a:rPr lang="fi-FI" altLang="zh-TW" sz="2200" dirty="0">
                <a:solidFill>
                  <a:schemeClr val="bg1"/>
                </a:solidFill>
              </a:rPr>
              <a:t>. Radioanal. </a:t>
            </a:r>
            <a:r>
              <a:rPr lang="fi-FI" altLang="zh-TW" sz="2200" dirty="0" smtClean="0">
                <a:solidFill>
                  <a:schemeClr val="bg1"/>
                </a:solidFill>
              </a:rPr>
              <a:t/>
            </a:r>
            <a:br>
              <a:rPr lang="fi-FI" altLang="zh-TW" sz="2200" dirty="0" smtClean="0">
                <a:solidFill>
                  <a:schemeClr val="bg1"/>
                </a:solidFill>
              </a:rPr>
            </a:br>
            <a:r>
              <a:rPr lang="fi-FI" altLang="zh-TW" sz="2200" dirty="0" smtClean="0">
                <a:solidFill>
                  <a:schemeClr val="bg1"/>
                </a:solidFill>
              </a:rPr>
              <a:t>Nucl</a:t>
            </a:r>
            <a:r>
              <a:rPr lang="fi-FI" altLang="zh-TW" sz="2200" dirty="0">
                <a:solidFill>
                  <a:schemeClr val="bg1"/>
                </a:solidFill>
              </a:rPr>
              <a:t>. Chem. (2014) 300:263–267</a:t>
            </a:r>
            <a:endParaRPr lang="zh-TW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753856" y="429570"/>
            <a:ext cx="3438144" cy="1069514"/>
          </a:xfrm>
        </p:spPr>
        <p:txBody>
          <a:bodyPr/>
          <a:lstStyle/>
          <a:p>
            <a:r>
              <a:rPr lang="zh-TW" altLang="en-US" dirty="0"/>
              <a:t>結論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83" y="890643"/>
            <a:ext cx="47783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937938" y="1499084"/>
            <a:ext cx="42908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 Cherenkov 計數和放射化學分離後的計數中獲得的測量結果非常吻合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證實了直接 TDCR Cherenkov 計數可以作為一種具有可靠結果的快速篩查方法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但是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，在樣品中存在其他干擾放射性核素的情況下，放射化學分離方法可能會產生更準確的結果</a:t>
            </a:r>
          </a:p>
        </p:txBody>
      </p:sp>
    </p:spTree>
    <p:extLst>
      <p:ext uri="{BB962C8B-B14F-4D97-AF65-F5344CB8AC3E}">
        <p14:creationId xmlns:p14="http://schemas.microsoft.com/office/powerpoint/2010/main" val="41166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2352" y="195072"/>
            <a:ext cx="10290048" cy="1865777"/>
          </a:xfrm>
        </p:spPr>
        <p:txBody>
          <a:bodyPr/>
          <a:lstStyle/>
          <a:p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快速檢測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水中鍶</a:t>
            </a: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-90 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的干擾因素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fi-FI" altLang="zh-TW" dirty="0" smtClean="0">
                <a:solidFill>
                  <a:schemeClr val="bg1"/>
                </a:solidFill>
              </a:rPr>
              <a:t>Tayeb </a:t>
            </a:r>
            <a:r>
              <a:rPr lang="fi-FI" altLang="zh-TW" dirty="0">
                <a:solidFill>
                  <a:schemeClr val="bg1"/>
                </a:solidFill>
              </a:rPr>
              <a:t>et.al, Atomic Energy Canada, Chalk River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6208" y="193443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潛在的干擾因素： 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樣品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幾何 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淬滅的影響 </a:t>
            </a:r>
            <a:endParaRPr lang="en-US" altLang="zh-TW" sz="3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潛在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干擾放射性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核種的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 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鉀</a:t>
            </a:r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、磷</a:t>
            </a:r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、鍶</a:t>
            </a:r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、鉛</a:t>
            </a:r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210/210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鉍、銫</a:t>
            </a:r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137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和鈷</a:t>
            </a:r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 </a:t>
            </a:r>
            <a:endParaRPr lang="zh-TW" altLang="en-US" sz="360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10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3462528" y="450572"/>
            <a:ext cx="7359569" cy="68229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385902" y="3499104"/>
            <a:ext cx="8818546" cy="30294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塑料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瓶的計數效率高於玻璃瓶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幾何形狀和淬火影響的 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 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校正是有效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度在預期活度的大約 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7.5% 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範圍內，這對於緊急情況下的篩選應用是可以接受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其他高能貝他粒子或混合貝他伽瑪射源會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產生切倫科夫光，這會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干擾鍶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90/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釔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 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切倫科夫計數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因此，鍶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90/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釔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與其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他放射性核素的分離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仍是必須的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782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80160" y="732349"/>
            <a:ext cx="7420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鍶</a:t>
            </a:r>
            <a:r>
              <a:rPr lang="en-US" altLang="zh-TW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使用自動快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</a:t>
            </a:r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管柱分離系統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08" y="1594122"/>
            <a:ext cx="5279036" cy="50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51" y="1268760"/>
            <a:ext cx="5338921" cy="52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438400" y="438912"/>
            <a:ext cx="8816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液態閃爍計數器量測尿液中的氫</a:t>
            </a: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98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6032" y="985884"/>
            <a:ext cx="10972800" cy="46064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液態閃爍計數器量測尿液中的氫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的方法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70176" y="18305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毫升尿液 + 14 毫升 UltimaGold 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LLT混和均勻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測量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前等待 2 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測量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時間：100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減去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尿液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空白組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 值具有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TDCR 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 TDCR 失超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曲線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結果與半衰期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校正檢測。 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偵測極限：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 Bq/L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19" y="3538685"/>
            <a:ext cx="404578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9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茅草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779</Words>
  <Application>Microsoft Office PowerPoint</Application>
  <PresentationFormat>寬螢幕</PresentationFormat>
  <Paragraphs>72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HY얕은샘물M</vt:lpstr>
      <vt:lpstr>微軟正黑體</vt:lpstr>
      <vt:lpstr>標楷體</vt:lpstr>
      <vt:lpstr>Arial</vt:lpstr>
      <vt:lpstr>Tw Cen MT</vt:lpstr>
      <vt:lpstr>Wingdings</vt:lpstr>
      <vt:lpstr>茅草</vt:lpstr>
      <vt:lpstr> </vt:lpstr>
      <vt:lpstr>PowerPoint 簡報</vt:lpstr>
      <vt:lpstr>Rapid detection of Sr-90 in water by Tayeb et.al, Atomic Energy Canada, Chalk River J. Radioanal.  Nucl. Chem. (2014) 300:263–267</vt:lpstr>
      <vt:lpstr>結論</vt:lpstr>
      <vt:lpstr> </vt:lpstr>
      <vt:lpstr>結論</vt:lpstr>
      <vt:lpstr> 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生科南簡報</dc:title>
  <dc:creator>user</dc:creator>
  <cp:lastModifiedBy>Eric</cp:lastModifiedBy>
  <cp:revision>202</cp:revision>
  <dcterms:created xsi:type="dcterms:W3CDTF">2019-12-27T06:38:38Z</dcterms:created>
  <dcterms:modified xsi:type="dcterms:W3CDTF">2022-02-15T02:56:24Z</dcterms:modified>
</cp:coreProperties>
</file>